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4" r:id="rId5"/>
    <p:sldId id="260" r:id="rId6"/>
    <p:sldId id="25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DB"/>
    <a:srgbClr val="FF00FD"/>
    <a:srgbClr val="FC15F7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57" autoAdjust="0"/>
  </p:normalViewPr>
  <p:slideViewPr>
    <p:cSldViewPr snapToGrid="0">
      <p:cViewPr varScale="1">
        <p:scale>
          <a:sx n="103" d="100"/>
          <a:sy n="103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2048D-A00A-4387-B90F-58485D217E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0D1E716-6CFA-4D3F-A13E-37A19F596F01}">
      <dgm:prSet phldrT="[Tekst]"/>
      <dgm:spPr>
        <a:solidFill>
          <a:srgbClr val="FF00FD"/>
        </a:solidFill>
      </dgm:spPr>
      <dgm:t>
        <a:bodyPr/>
        <a:lstStyle/>
        <a:p>
          <a:r>
            <a:rPr lang="da-DK" dirty="0">
              <a:latin typeface="Fighter" panose="00000500000000000000" pitchFamily="50" charset="0"/>
            </a:rPr>
            <a:t>Kvalitativ øvelse</a:t>
          </a:r>
        </a:p>
      </dgm:t>
    </dgm:pt>
    <dgm:pt modelId="{F009407C-41A7-4D85-899C-C0FE353BBA7F}" type="parTrans" cxnId="{07642B9E-8A3D-4BE6-B44F-9BD4D0F52253}">
      <dgm:prSet/>
      <dgm:spPr/>
      <dgm:t>
        <a:bodyPr/>
        <a:lstStyle/>
        <a:p>
          <a:endParaRPr lang="da-DK"/>
        </a:p>
      </dgm:t>
    </dgm:pt>
    <dgm:pt modelId="{9DD9A42D-5644-438D-A6B7-AABDF8DF2A02}" type="sibTrans" cxnId="{07642B9E-8A3D-4BE6-B44F-9BD4D0F52253}">
      <dgm:prSet/>
      <dgm:spPr/>
      <dgm:t>
        <a:bodyPr/>
        <a:lstStyle/>
        <a:p>
          <a:endParaRPr lang="da-DK"/>
        </a:p>
      </dgm:t>
    </dgm:pt>
    <dgm:pt modelId="{45E69840-492F-40A5-848B-C4E192779E66}">
      <dgm:prSet phldrT="[Tekst]" custT="1"/>
      <dgm:spPr>
        <a:solidFill>
          <a:srgbClr val="FF00FD"/>
        </a:solidFill>
      </dgm:spPr>
      <dgm:t>
        <a:bodyPr/>
        <a:lstStyle/>
        <a:p>
          <a:r>
            <a:rPr lang="da-DK" sz="1600" dirty="0">
              <a:latin typeface="Fighter" panose="00000500000000000000" pitchFamily="50" charset="0"/>
            </a:rPr>
            <a:t>Interview</a:t>
          </a:r>
        </a:p>
      </dgm:t>
    </dgm:pt>
    <dgm:pt modelId="{75610F96-2D5D-4D5C-8294-61058563662D}" type="parTrans" cxnId="{9DF3A8A3-C6EE-408F-BA7F-069CC24068DF}">
      <dgm:prSet/>
      <dgm:spPr/>
      <dgm:t>
        <a:bodyPr/>
        <a:lstStyle/>
        <a:p>
          <a:endParaRPr lang="da-DK"/>
        </a:p>
      </dgm:t>
    </dgm:pt>
    <dgm:pt modelId="{81825FA3-0B4D-43A1-814A-76CCAB811A11}" type="sibTrans" cxnId="{9DF3A8A3-C6EE-408F-BA7F-069CC24068DF}">
      <dgm:prSet/>
      <dgm:spPr>
        <a:solidFill>
          <a:srgbClr val="3300DB"/>
        </a:solidFill>
      </dgm:spPr>
      <dgm:t>
        <a:bodyPr/>
        <a:lstStyle/>
        <a:p>
          <a:endParaRPr lang="da-DK"/>
        </a:p>
      </dgm:t>
    </dgm:pt>
    <dgm:pt modelId="{CF3FA04A-FBDD-46AB-B6F8-ECE5AA301596}">
      <dgm:prSet phldrT="[Tekst]" custT="1"/>
      <dgm:spPr>
        <a:solidFill>
          <a:srgbClr val="FF00FD"/>
        </a:solidFill>
      </dgm:spPr>
      <dgm:t>
        <a:bodyPr/>
        <a:lstStyle/>
        <a:p>
          <a:r>
            <a:rPr lang="da-DK" sz="1050" dirty="0">
              <a:latin typeface="Fighter" panose="00000500000000000000" pitchFamily="50" charset="0"/>
            </a:rPr>
            <a:t>Transskribering</a:t>
          </a:r>
        </a:p>
      </dgm:t>
    </dgm:pt>
    <dgm:pt modelId="{F1EDB87C-DEAD-43A7-92EC-34652AC14352}" type="parTrans" cxnId="{6CEBBC52-1754-4743-9D5F-690C6554A4DD}">
      <dgm:prSet/>
      <dgm:spPr/>
      <dgm:t>
        <a:bodyPr/>
        <a:lstStyle/>
        <a:p>
          <a:endParaRPr lang="da-DK"/>
        </a:p>
      </dgm:t>
    </dgm:pt>
    <dgm:pt modelId="{B9F6566E-0C40-43FE-9ACD-C20B6AA9A79E}" type="sibTrans" cxnId="{6CEBBC52-1754-4743-9D5F-690C6554A4DD}">
      <dgm:prSet/>
      <dgm:spPr>
        <a:solidFill>
          <a:srgbClr val="3300DB"/>
        </a:solidFill>
      </dgm:spPr>
      <dgm:t>
        <a:bodyPr/>
        <a:lstStyle/>
        <a:p>
          <a:endParaRPr lang="da-DK"/>
        </a:p>
      </dgm:t>
    </dgm:pt>
    <dgm:pt modelId="{D4D1E036-439B-4317-9C67-5C5874B5BA25}">
      <dgm:prSet phldrT="[Tekst]"/>
      <dgm:spPr>
        <a:solidFill>
          <a:srgbClr val="FF00FD"/>
        </a:solidFill>
      </dgm:spPr>
      <dgm:t>
        <a:bodyPr/>
        <a:lstStyle/>
        <a:p>
          <a:r>
            <a:rPr lang="da-DK" dirty="0">
              <a:latin typeface="Fighter" panose="00000500000000000000" pitchFamily="50" charset="0"/>
            </a:rPr>
            <a:t>Kodning</a:t>
          </a:r>
        </a:p>
      </dgm:t>
    </dgm:pt>
    <dgm:pt modelId="{98034091-14B2-4BAC-9FCD-305CD1D86DEB}" type="parTrans" cxnId="{8F1224BB-5BBF-46F8-AD37-CE5D9143631C}">
      <dgm:prSet/>
      <dgm:spPr/>
      <dgm:t>
        <a:bodyPr/>
        <a:lstStyle/>
        <a:p>
          <a:endParaRPr lang="da-DK"/>
        </a:p>
      </dgm:t>
    </dgm:pt>
    <dgm:pt modelId="{1300E342-4C57-4EB0-A9B9-C2AA2BFBA531}" type="sibTrans" cxnId="{8F1224BB-5BBF-46F8-AD37-CE5D9143631C}">
      <dgm:prSet/>
      <dgm:spPr>
        <a:solidFill>
          <a:srgbClr val="3300DB"/>
        </a:solidFill>
      </dgm:spPr>
      <dgm:t>
        <a:bodyPr/>
        <a:lstStyle/>
        <a:p>
          <a:endParaRPr lang="da-DK"/>
        </a:p>
      </dgm:t>
    </dgm:pt>
    <dgm:pt modelId="{425719DC-DB4F-4EB5-91AB-CB8A04B73D5D}">
      <dgm:prSet phldrT="[Tekst]"/>
      <dgm:spPr>
        <a:solidFill>
          <a:srgbClr val="FF00FD"/>
        </a:solidFill>
      </dgm:spPr>
      <dgm:t>
        <a:bodyPr/>
        <a:lstStyle/>
        <a:p>
          <a:r>
            <a:rPr lang="da-DK" dirty="0">
              <a:latin typeface="Fighter" panose="00000500000000000000" pitchFamily="50" charset="0"/>
            </a:rPr>
            <a:t>Display</a:t>
          </a:r>
        </a:p>
      </dgm:t>
    </dgm:pt>
    <dgm:pt modelId="{F3B88F4E-C760-4AA5-B6AE-C6308CFA1010}" type="parTrans" cxnId="{F4F44D4C-0E8B-4995-A1E9-A057DAFF37E0}">
      <dgm:prSet/>
      <dgm:spPr/>
      <dgm:t>
        <a:bodyPr/>
        <a:lstStyle/>
        <a:p>
          <a:endParaRPr lang="da-DK"/>
        </a:p>
      </dgm:t>
    </dgm:pt>
    <dgm:pt modelId="{C6593463-840B-4A37-A494-665BE234125F}" type="sibTrans" cxnId="{F4F44D4C-0E8B-4995-A1E9-A057DAFF37E0}">
      <dgm:prSet/>
      <dgm:spPr>
        <a:solidFill>
          <a:srgbClr val="3300DB"/>
        </a:solidFill>
      </dgm:spPr>
      <dgm:t>
        <a:bodyPr/>
        <a:lstStyle/>
        <a:p>
          <a:endParaRPr lang="da-DK"/>
        </a:p>
      </dgm:t>
    </dgm:pt>
    <dgm:pt modelId="{DEB76667-F0E6-4D31-99BC-49796F76564D}" type="pres">
      <dgm:prSet presAssocID="{1DB2048D-A00A-4387-B90F-58485D217E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36251E-A5D4-4E1F-A5FD-4A2E3EA3527B}" type="pres">
      <dgm:prSet presAssocID="{90D1E716-6CFA-4D3F-A13E-37A19F596F01}" presName="centerShape" presStyleLbl="node0" presStyleIdx="0" presStyleCnt="1"/>
      <dgm:spPr/>
    </dgm:pt>
    <dgm:pt modelId="{958DD5B8-3678-49EB-9681-BF54B1600C69}" type="pres">
      <dgm:prSet presAssocID="{45E69840-492F-40A5-848B-C4E192779E66}" presName="node" presStyleLbl="node1" presStyleIdx="0" presStyleCnt="4">
        <dgm:presLayoutVars>
          <dgm:bulletEnabled val="1"/>
        </dgm:presLayoutVars>
      </dgm:prSet>
      <dgm:spPr/>
    </dgm:pt>
    <dgm:pt modelId="{63BC624C-DF9C-482F-8E3B-E97330466048}" type="pres">
      <dgm:prSet presAssocID="{45E69840-492F-40A5-848B-C4E192779E66}" presName="dummy" presStyleCnt="0"/>
      <dgm:spPr/>
    </dgm:pt>
    <dgm:pt modelId="{4E382BD4-DDF7-4655-AFDB-6D45CA92D056}" type="pres">
      <dgm:prSet presAssocID="{81825FA3-0B4D-43A1-814A-76CCAB811A11}" presName="sibTrans" presStyleLbl="sibTrans2D1" presStyleIdx="0" presStyleCnt="4"/>
      <dgm:spPr/>
    </dgm:pt>
    <dgm:pt modelId="{E8673AE9-8400-41A6-99A5-B28301057CA1}" type="pres">
      <dgm:prSet presAssocID="{CF3FA04A-FBDD-46AB-B6F8-ECE5AA301596}" presName="node" presStyleLbl="node1" presStyleIdx="1" presStyleCnt="4">
        <dgm:presLayoutVars>
          <dgm:bulletEnabled val="1"/>
        </dgm:presLayoutVars>
      </dgm:prSet>
      <dgm:spPr/>
    </dgm:pt>
    <dgm:pt modelId="{6D5E7DC7-F8C2-4436-85A0-1CD7EB41C44F}" type="pres">
      <dgm:prSet presAssocID="{CF3FA04A-FBDD-46AB-B6F8-ECE5AA301596}" presName="dummy" presStyleCnt="0"/>
      <dgm:spPr/>
    </dgm:pt>
    <dgm:pt modelId="{B5CE0CBF-B580-401A-835D-C2B6902C4ED8}" type="pres">
      <dgm:prSet presAssocID="{B9F6566E-0C40-43FE-9ACD-C20B6AA9A79E}" presName="sibTrans" presStyleLbl="sibTrans2D1" presStyleIdx="1" presStyleCnt="4"/>
      <dgm:spPr/>
    </dgm:pt>
    <dgm:pt modelId="{738894F4-AFC2-414E-8A41-4EA12C9327F1}" type="pres">
      <dgm:prSet presAssocID="{D4D1E036-439B-4317-9C67-5C5874B5BA25}" presName="node" presStyleLbl="node1" presStyleIdx="2" presStyleCnt="4">
        <dgm:presLayoutVars>
          <dgm:bulletEnabled val="1"/>
        </dgm:presLayoutVars>
      </dgm:prSet>
      <dgm:spPr/>
    </dgm:pt>
    <dgm:pt modelId="{AA2CDFF0-F950-4FE5-BC37-79AF678D9E2C}" type="pres">
      <dgm:prSet presAssocID="{D4D1E036-439B-4317-9C67-5C5874B5BA25}" presName="dummy" presStyleCnt="0"/>
      <dgm:spPr/>
    </dgm:pt>
    <dgm:pt modelId="{DB6A4869-36A4-4069-8E37-EF6615495B01}" type="pres">
      <dgm:prSet presAssocID="{1300E342-4C57-4EB0-A9B9-C2AA2BFBA531}" presName="sibTrans" presStyleLbl="sibTrans2D1" presStyleIdx="2" presStyleCnt="4"/>
      <dgm:spPr/>
    </dgm:pt>
    <dgm:pt modelId="{64400241-E413-45D0-B14C-638C364A8D43}" type="pres">
      <dgm:prSet presAssocID="{425719DC-DB4F-4EB5-91AB-CB8A04B73D5D}" presName="node" presStyleLbl="node1" presStyleIdx="3" presStyleCnt="4">
        <dgm:presLayoutVars>
          <dgm:bulletEnabled val="1"/>
        </dgm:presLayoutVars>
      </dgm:prSet>
      <dgm:spPr/>
    </dgm:pt>
    <dgm:pt modelId="{76CCEDE8-71A3-49CA-8A11-7872D6E43581}" type="pres">
      <dgm:prSet presAssocID="{425719DC-DB4F-4EB5-91AB-CB8A04B73D5D}" presName="dummy" presStyleCnt="0"/>
      <dgm:spPr/>
    </dgm:pt>
    <dgm:pt modelId="{693E2073-1598-4A45-B512-3DFA3948955A}" type="pres">
      <dgm:prSet presAssocID="{C6593463-840B-4A37-A494-665BE234125F}" presName="sibTrans" presStyleLbl="sibTrans2D1" presStyleIdx="3" presStyleCnt="4"/>
      <dgm:spPr/>
    </dgm:pt>
  </dgm:ptLst>
  <dgm:cxnLst>
    <dgm:cxn modelId="{10D7E00A-9E77-4ED5-92FC-E9F1BE245241}" type="presOf" srcId="{B9F6566E-0C40-43FE-9ACD-C20B6AA9A79E}" destId="{B5CE0CBF-B580-401A-835D-C2B6902C4ED8}" srcOrd="0" destOrd="0" presId="urn:microsoft.com/office/officeart/2005/8/layout/radial6"/>
    <dgm:cxn modelId="{88563F14-362B-4B9D-9548-582BA8CBA17F}" type="presOf" srcId="{D4D1E036-439B-4317-9C67-5C5874B5BA25}" destId="{738894F4-AFC2-414E-8A41-4EA12C9327F1}" srcOrd="0" destOrd="0" presId="urn:microsoft.com/office/officeart/2005/8/layout/radial6"/>
    <dgm:cxn modelId="{A18B2329-4091-4BB8-98DE-0C9622A7877A}" type="presOf" srcId="{425719DC-DB4F-4EB5-91AB-CB8A04B73D5D}" destId="{64400241-E413-45D0-B14C-638C364A8D43}" srcOrd="0" destOrd="0" presId="urn:microsoft.com/office/officeart/2005/8/layout/radial6"/>
    <dgm:cxn modelId="{AEF05E2B-F8CD-4FA0-917A-CD1283A4B053}" type="presOf" srcId="{C6593463-840B-4A37-A494-665BE234125F}" destId="{693E2073-1598-4A45-B512-3DFA3948955A}" srcOrd="0" destOrd="0" presId="urn:microsoft.com/office/officeart/2005/8/layout/radial6"/>
    <dgm:cxn modelId="{793D8545-918F-4570-91EA-7B082F4878FC}" type="presOf" srcId="{CF3FA04A-FBDD-46AB-B6F8-ECE5AA301596}" destId="{E8673AE9-8400-41A6-99A5-B28301057CA1}" srcOrd="0" destOrd="0" presId="urn:microsoft.com/office/officeart/2005/8/layout/radial6"/>
    <dgm:cxn modelId="{F4F44D4C-0E8B-4995-A1E9-A057DAFF37E0}" srcId="{90D1E716-6CFA-4D3F-A13E-37A19F596F01}" destId="{425719DC-DB4F-4EB5-91AB-CB8A04B73D5D}" srcOrd="3" destOrd="0" parTransId="{F3B88F4E-C760-4AA5-B6AE-C6308CFA1010}" sibTransId="{C6593463-840B-4A37-A494-665BE234125F}"/>
    <dgm:cxn modelId="{6CEBBC52-1754-4743-9D5F-690C6554A4DD}" srcId="{90D1E716-6CFA-4D3F-A13E-37A19F596F01}" destId="{CF3FA04A-FBDD-46AB-B6F8-ECE5AA301596}" srcOrd="1" destOrd="0" parTransId="{F1EDB87C-DEAD-43A7-92EC-34652AC14352}" sibTransId="{B9F6566E-0C40-43FE-9ACD-C20B6AA9A79E}"/>
    <dgm:cxn modelId="{1DCC6E86-3754-40E6-A647-8F794F351B83}" type="presOf" srcId="{81825FA3-0B4D-43A1-814A-76CCAB811A11}" destId="{4E382BD4-DDF7-4655-AFDB-6D45CA92D056}" srcOrd="0" destOrd="0" presId="urn:microsoft.com/office/officeart/2005/8/layout/radial6"/>
    <dgm:cxn modelId="{07642B9E-8A3D-4BE6-B44F-9BD4D0F52253}" srcId="{1DB2048D-A00A-4387-B90F-58485D217E9C}" destId="{90D1E716-6CFA-4D3F-A13E-37A19F596F01}" srcOrd="0" destOrd="0" parTransId="{F009407C-41A7-4D85-899C-C0FE353BBA7F}" sibTransId="{9DD9A42D-5644-438D-A6B7-AABDF8DF2A02}"/>
    <dgm:cxn modelId="{9DF3A8A3-C6EE-408F-BA7F-069CC24068DF}" srcId="{90D1E716-6CFA-4D3F-A13E-37A19F596F01}" destId="{45E69840-492F-40A5-848B-C4E192779E66}" srcOrd="0" destOrd="0" parTransId="{75610F96-2D5D-4D5C-8294-61058563662D}" sibTransId="{81825FA3-0B4D-43A1-814A-76CCAB811A11}"/>
    <dgm:cxn modelId="{065471A6-D61C-4451-AB8D-46EBB7D80C61}" type="presOf" srcId="{90D1E716-6CFA-4D3F-A13E-37A19F596F01}" destId="{7D36251E-A5D4-4E1F-A5FD-4A2E3EA3527B}" srcOrd="0" destOrd="0" presId="urn:microsoft.com/office/officeart/2005/8/layout/radial6"/>
    <dgm:cxn modelId="{C2819CB3-563F-4D76-BBFE-4F77CA7D0E4B}" type="presOf" srcId="{1DB2048D-A00A-4387-B90F-58485D217E9C}" destId="{DEB76667-F0E6-4D31-99BC-49796F76564D}" srcOrd="0" destOrd="0" presId="urn:microsoft.com/office/officeart/2005/8/layout/radial6"/>
    <dgm:cxn modelId="{6F0F56B7-C752-4CB9-BB19-871F1CBF12AE}" type="presOf" srcId="{1300E342-4C57-4EB0-A9B9-C2AA2BFBA531}" destId="{DB6A4869-36A4-4069-8E37-EF6615495B01}" srcOrd="0" destOrd="0" presId="urn:microsoft.com/office/officeart/2005/8/layout/radial6"/>
    <dgm:cxn modelId="{8F1224BB-5BBF-46F8-AD37-CE5D9143631C}" srcId="{90D1E716-6CFA-4D3F-A13E-37A19F596F01}" destId="{D4D1E036-439B-4317-9C67-5C5874B5BA25}" srcOrd="2" destOrd="0" parTransId="{98034091-14B2-4BAC-9FCD-305CD1D86DEB}" sibTransId="{1300E342-4C57-4EB0-A9B9-C2AA2BFBA531}"/>
    <dgm:cxn modelId="{3C182DC7-C2B4-4B68-89F8-9BDE05C46FC6}" type="presOf" srcId="{45E69840-492F-40A5-848B-C4E192779E66}" destId="{958DD5B8-3678-49EB-9681-BF54B1600C69}" srcOrd="0" destOrd="0" presId="urn:microsoft.com/office/officeart/2005/8/layout/radial6"/>
    <dgm:cxn modelId="{E72C2FF3-D70B-4041-8440-796634CFFA66}" type="presParOf" srcId="{DEB76667-F0E6-4D31-99BC-49796F76564D}" destId="{7D36251E-A5D4-4E1F-A5FD-4A2E3EA3527B}" srcOrd="0" destOrd="0" presId="urn:microsoft.com/office/officeart/2005/8/layout/radial6"/>
    <dgm:cxn modelId="{45A51C2A-7B24-45DF-B3F0-FAA12F8B861B}" type="presParOf" srcId="{DEB76667-F0E6-4D31-99BC-49796F76564D}" destId="{958DD5B8-3678-49EB-9681-BF54B1600C69}" srcOrd="1" destOrd="0" presId="urn:microsoft.com/office/officeart/2005/8/layout/radial6"/>
    <dgm:cxn modelId="{343F0F3C-F237-4724-AC7C-B208B4F9F989}" type="presParOf" srcId="{DEB76667-F0E6-4D31-99BC-49796F76564D}" destId="{63BC624C-DF9C-482F-8E3B-E97330466048}" srcOrd="2" destOrd="0" presId="urn:microsoft.com/office/officeart/2005/8/layout/radial6"/>
    <dgm:cxn modelId="{DDD2B62A-4B67-4F0A-BBFE-A7818AECE066}" type="presParOf" srcId="{DEB76667-F0E6-4D31-99BC-49796F76564D}" destId="{4E382BD4-DDF7-4655-AFDB-6D45CA92D056}" srcOrd="3" destOrd="0" presId="urn:microsoft.com/office/officeart/2005/8/layout/radial6"/>
    <dgm:cxn modelId="{EE0ADCDD-B37F-4DE0-9A79-BBA3B3DD8A7A}" type="presParOf" srcId="{DEB76667-F0E6-4D31-99BC-49796F76564D}" destId="{E8673AE9-8400-41A6-99A5-B28301057CA1}" srcOrd="4" destOrd="0" presId="urn:microsoft.com/office/officeart/2005/8/layout/radial6"/>
    <dgm:cxn modelId="{54ED7DBD-DD7E-420F-B036-F3AC8F7F3363}" type="presParOf" srcId="{DEB76667-F0E6-4D31-99BC-49796F76564D}" destId="{6D5E7DC7-F8C2-4436-85A0-1CD7EB41C44F}" srcOrd="5" destOrd="0" presId="urn:microsoft.com/office/officeart/2005/8/layout/radial6"/>
    <dgm:cxn modelId="{576E235B-F32C-41A7-98FD-3B5D42A9662E}" type="presParOf" srcId="{DEB76667-F0E6-4D31-99BC-49796F76564D}" destId="{B5CE0CBF-B580-401A-835D-C2B6902C4ED8}" srcOrd="6" destOrd="0" presId="urn:microsoft.com/office/officeart/2005/8/layout/radial6"/>
    <dgm:cxn modelId="{1D774A89-1274-44CA-BF66-BA864FECE253}" type="presParOf" srcId="{DEB76667-F0E6-4D31-99BC-49796F76564D}" destId="{738894F4-AFC2-414E-8A41-4EA12C9327F1}" srcOrd="7" destOrd="0" presId="urn:microsoft.com/office/officeart/2005/8/layout/radial6"/>
    <dgm:cxn modelId="{84AF6D12-79CA-40C6-9DFE-45600514F027}" type="presParOf" srcId="{DEB76667-F0E6-4D31-99BC-49796F76564D}" destId="{AA2CDFF0-F950-4FE5-BC37-79AF678D9E2C}" srcOrd="8" destOrd="0" presId="urn:microsoft.com/office/officeart/2005/8/layout/radial6"/>
    <dgm:cxn modelId="{5508A93B-A88D-48AB-8A6B-75F45ADF9A64}" type="presParOf" srcId="{DEB76667-F0E6-4D31-99BC-49796F76564D}" destId="{DB6A4869-36A4-4069-8E37-EF6615495B01}" srcOrd="9" destOrd="0" presId="urn:microsoft.com/office/officeart/2005/8/layout/radial6"/>
    <dgm:cxn modelId="{36D60B3D-A11A-4BB2-891E-D5C80EFCA912}" type="presParOf" srcId="{DEB76667-F0E6-4D31-99BC-49796F76564D}" destId="{64400241-E413-45D0-B14C-638C364A8D43}" srcOrd="10" destOrd="0" presId="urn:microsoft.com/office/officeart/2005/8/layout/radial6"/>
    <dgm:cxn modelId="{EE75B3ED-3B7F-40E7-8396-CB2460559A97}" type="presParOf" srcId="{DEB76667-F0E6-4D31-99BC-49796F76564D}" destId="{76CCEDE8-71A3-49CA-8A11-7872D6E43581}" srcOrd="11" destOrd="0" presId="urn:microsoft.com/office/officeart/2005/8/layout/radial6"/>
    <dgm:cxn modelId="{60DCED3B-1D0D-4245-98A8-83C9F4DDFC49}" type="presParOf" srcId="{DEB76667-F0E6-4D31-99BC-49796F76564D}" destId="{693E2073-1598-4A45-B512-3DFA3948955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27889-AA7D-47F3-B94D-BBDC934590B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1A7898-7781-415B-9AEB-0872B2966ECB}">
      <dgm:prSet/>
      <dgm:spPr>
        <a:solidFill>
          <a:srgbClr val="3300DB"/>
        </a:solidFill>
      </dgm:spPr>
      <dgm:t>
        <a:bodyPr/>
        <a:lstStyle/>
        <a:p>
          <a:r>
            <a:rPr lang="da-DK" b="1" dirty="0">
              <a:latin typeface="Fighter" panose="00000500000000000000" pitchFamily="50" charset="0"/>
            </a:rPr>
            <a:t>Bløde data</a:t>
          </a:r>
          <a:endParaRPr lang="en-US" dirty="0">
            <a:latin typeface="Fighter" panose="00000500000000000000" pitchFamily="50" charset="0"/>
          </a:endParaRPr>
        </a:p>
      </dgm:t>
    </dgm:pt>
    <dgm:pt modelId="{C7A29E21-F125-4696-9C7B-53E3EE4B7EDF}" type="parTrans" cxnId="{71622A8B-5292-428C-AB60-170E6BD904C7}">
      <dgm:prSet/>
      <dgm:spPr/>
      <dgm:t>
        <a:bodyPr/>
        <a:lstStyle/>
        <a:p>
          <a:endParaRPr lang="en-US"/>
        </a:p>
      </dgm:t>
    </dgm:pt>
    <dgm:pt modelId="{A6A25DB2-0EF2-4037-B3D9-FCC646FBB282}" type="sibTrans" cxnId="{71622A8B-5292-428C-AB60-170E6BD904C7}">
      <dgm:prSet/>
      <dgm:spPr/>
      <dgm:t>
        <a:bodyPr/>
        <a:lstStyle/>
        <a:p>
          <a:endParaRPr lang="en-US"/>
        </a:p>
      </dgm:t>
    </dgm:pt>
    <dgm:pt modelId="{9F6867D6-00E0-4BE6-951E-72452E22A774}">
      <dgm:prSet custT="1"/>
      <dgm:spPr>
        <a:solidFill>
          <a:srgbClr val="FF00FD">
            <a:alpha val="90000"/>
          </a:srgbClr>
        </a:solidFill>
      </dgm:spPr>
      <dgm:t>
        <a:bodyPr/>
        <a:lstStyle/>
        <a:p>
          <a:r>
            <a:rPr lang="da-DK" sz="1200" b="1" dirty="0">
              <a:latin typeface="Fighter" panose="00000500000000000000" pitchFamily="50" charset="0"/>
            </a:rPr>
            <a:t>Interviews</a:t>
          </a:r>
          <a:r>
            <a:rPr lang="da-DK" sz="1200" dirty="0">
              <a:latin typeface="Fighter" panose="00000500000000000000" pitchFamily="50" charset="0"/>
            </a:rPr>
            <a:t>, samtaler, deltagerobservation</a:t>
          </a:r>
          <a:endParaRPr lang="en-US" sz="1200" dirty="0">
            <a:latin typeface="Fighter" panose="00000500000000000000" pitchFamily="50" charset="0"/>
          </a:endParaRPr>
        </a:p>
      </dgm:t>
    </dgm:pt>
    <dgm:pt modelId="{90C02E5A-D567-4195-B5FA-8B62FA72F5B5}" type="parTrans" cxnId="{12C8C58D-A9D2-41B3-95D4-735C21CE9A40}">
      <dgm:prSet/>
      <dgm:spPr/>
      <dgm:t>
        <a:bodyPr/>
        <a:lstStyle/>
        <a:p>
          <a:endParaRPr lang="en-US"/>
        </a:p>
      </dgm:t>
    </dgm:pt>
    <dgm:pt modelId="{BC545F4D-F166-4D38-B45F-C57EFC21D3EC}" type="sibTrans" cxnId="{12C8C58D-A9D2-41B3-95D4-735C21CE9A40}">
      <dgm:prSet/>
      <dgm:spPr/>
      <dgm:t>
        <a:bodyPr/>
        <a:lstStyle/>
        <a:p>
          <a:endParaRPr lang="en-US"/>
        </a:p>
      </dgm:t>
    </dgm:pt>
    <dgm:pt modelId="{3DDBC084-5C14-46DD-908E-B556A2430E31}">
      <dgm:prSet custT="1"/>
      <dgm:spPr>
        <a:solidFill>
          <a:srgbClr val="FF00FD">
            <a:alpha val="90000"/>
          </a:srgbClr>
        </a:solidFill>
      </dgm:spPr>
      <dgm:t>
        <a:bodyPr/>
        <a:lstStyle/>
        <a:p>
          <a:r>
            <a:rPr lang="da-DK" sz="1200" dirty="0">
              <a:latin typeface="Fighter" panose="00000500000000000000" pitchFamily="50" charset="0"/>
            </a:rPr>
            <a:t>Analyse af artikler eller tv-programmer</a:t>
          </a:r>
          <a:endParaRPr lang="en-US" sz="1200" dirty="0">
            <a:latin typeface="Fighter" panose="00000500000000000000" pitchFamily="50" charset="0"/>
          </a:endParaRPr>
        </a:p>
      </dgm:t>
    </dgm:pt>
    <dgm:pt modelId="{A13EB118-B7F1-446C-8FB1-C72C3130DB42}" type="parTrans" cxnId="{2C16D6F4-5B2D-4C30-AA37-5E08DFEC24EA}">
      <dgm:prSet/>
      <dgm:spPr/>
      <dgm:t>
        <a:bodyPr/>
        <a:lstStyle/>
        <a:p>
          <a:endParaRPr lang="en-US"/>
        </a:p>
      </dgm:t>
    </dgm:pt>
    <dgm:pt modelId="{9E35F377-0D92-4CDD-80EB-24EBF10BCAEA}" type="sibTrans" cxnId="{2C16D6F4-5B2D-4C30-AA37-5E08DFEC24EA}">
      <dgm:prSet/>
      <dgm:spPr/>
      <dgm:t>
        <a:bodyPr/>
        <a:lstStyle/>
        <a:p>
          <a:endParaRPr lang="en-US"/>
        </a:p>
      </dgm:t>
    </dgm:pt>
    <dgm:pt modelId="{60F0A870-9FD2-4CBB-9D8A-B2B7D30419F9}">
      <dgm:prSet custT="1"/>
      <dgm:spPr>
        <a:solidFill>
          <a:srgbClr val="3300DB"/>
        </a:solidFill>
      </dgm:spPr>
      <dgm:t>
        <a:bodyPr/>
        <a:lstStyle/>
        <a:p>
          <a:r>
            <a:rPr lang="da-DK" sz="2800" dirty="0">
              <a:latin typeface="Fighter" panose="00000500000000000000" pitchFamily="50" charset="0"/>
            </a:rPr>
            <a:t>Kvalitative data skal vurderes og fortolkes</a:t>
          </a:r>
          <a:endParaRPr lang="en-US" sz="2800" dirty="0">
            <a:latin typeface="Fighter" panose="00000500000000000000" pitchFamily="50" charset="0"/>
          </a:endParaRPr>
        </a:p>
      </dgm:t>
    </dgm:pt>
    <dgm:pt modelId="{7E07B1C2-0383-4019-A815-D56DF7D09487}" type="parTrans" cxnId="{9376C3FC-89A1-4A18-91A9-9D0BB06E81FC}">
      <dgm:prSet/>
      <dgm:spPr/>
      <dgm:t>
        <a:bodyPr/>
        <a:lstStyle/>
        <a:p>
          <a:endParaRPr lang="en-US"/>
        </a:p>
      </dgm:t>
    </dgm:pt>
    <dgm:pt modelId="{1910AE42-A140-4216-805D-5627462D75C1}" type="sibTrans" cxnId="{9376C3FC-89A1-4A18-91A9-9D0BB06E81FC}">
      <dgm:prSet/>
      <dgm:spPr/>
      <dgm:t>
        <a:bodyPr/>
        <a:lstStyle/>
        <a:p>
          <a:endParaRPr lang="en-US"/>
        </a:p>
      </dgm:t>
    </dgm:pt>
    <dgm:pt modelId="{2F149D46-AC71-554D-8AD9-0D17675A4C71}" type="pres">
      <dgm:prSet presAssocID="{21527889-AA7D-47F3-B94D-BBDC934590BB}" presName="Name0" presStyleCnt="0">
        <dgm:presLayoutVars>
          <dgm:dir/>
          <dgm:animLvl val="lvl"/>
          <dgm:resizeHandles val="exact"/>
        </dgm:presLayoutVars>
      </dgm:prSet>
      <dgm:spPr/>
    </dgm:pt>
    <dgm:pt modelId="{88C0340F-2337-F442-8ADE-E9EC4CFDFC16}" type="pres">
      <dgm:prSet presAssocID="{60F0A870-9FD2-4CBB-9D8A-B2B7D30419F9}" presName="boxAndChildren" presStyleCnt="0"/>
      <dgm:spPr/>
    </dgm:pt>
    <dgm:pt modelId="{7C90FEED-56CE-254C-A3FB-194CD9194FBE}" type="pres">
      <dgm:prSet presAssocID="{60F0A870-9FD2-4CBB-9D8A-B2B7D30419F9}" presName="parentTextBox" presStyleLbl="node1" presStyleIdx="0" presStyleCnt="2"/>
      <dgm:spPr/>
    </dgm:pt>
    <dgm:pt modelId="{C130D0A5-0547-994D-A305-8790A6CBED57}" type="pres">
      <dgm:prSet presAssocID="{A6A25DB2-0EF2-4037-B3D9-FCC646FBB282}" presName="sp" presStyleCnt="0"/>
      <dgm:spPr/>
    </dgm:pt>
    <dgm:pt modelId="{CBDED440-8269-B544-8C40-F79997819684}" type="pres">
      <dgm:prSet presAssocID="{491A7898-7781-415B-9AEB-0872B2966ECB}" presName="arrowAndChildren" presStyleCnt="0"/>
      <dgm:spPr/>
    </dgm:pt>
    <dgm:pt modelId="{1433F80F-0979-6645-89B5-98B9273636DB}" type="pres">
      <dgm:prSet presAssocID="{491A7898-7781-415B-9AEB-0872B2966ECB}" presName="parentTextArrow" presStyleLbl="node1" presStyleIdx="0" presStyleCnt="2"/>
      <dgm:spPr/>
    </dgm:pt>
    <dgm:pt modelId="{B9356483-50ED-2043-9C61-0B9D1F0EF4F2}" type="pres">
      <dgm:prSet presAssocID="{491A7898-7781-415B-9AEB-0872B2966ECB}" presName="arrow" presStyleLbl="node1" presStyleIdx="1" presStyleCnt="2"/>
      <dgm:spPr/>
    </dgm:pt>
    <dgm:pt modelId="{B07D7F3D-12AA-5248-98BA-7C05E7FEC07F}" type="pres">
      <dgm:prSet presAssocID="{491A7898-7781-415B-9AEB-0872B2966ECB}" presName="descendantArrow" presStyleCnt="0"/>
      <dgm:spPr/>
    </dgm:pt>
    <dgm:pt modelId="{1651ADD9-CE85-CD42-9DE5-CFF97AA9B573}" type="pres">
      <dgm:prSet presAssocID="{9F6867D6-00E0-4BE6-951E-72452E22A774}" presName="childTextArrow" presStyleLbl="fgAccFollowNode1" presStyleIdx="0" presStyleCnt="2">
        <dgm:presLayoutVars>
          <dgm:bulletEnabled val="1"/>
        </dgm:presLayoutVars>
      </dgm:prSet>
      <dgm:spPr/>
    </dgm:pt>
    <dgm:pt modelId="{9057539A-BA48-F54A-AAC0-EE73F09F2F59}" type="pres">
      <dgm:prSet presAssocID="{3DDBC084-5C14-46DD-908E-B556A2430E31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B80CCA5C-4B30-B045-91BA-1D60D8262B20}" type="presOf" srcId="{3DDBC084-5C14-46DD-908E-B556A2430E31}" destId="{9057539A-BA48-F54A-AAC0-EE73F09F2F59}" srcOrd="0" destOrd="0" presId="urn:microsoft.com/office/officeart/2005/8/layout/process4"/>
    <dgm:cxn modelId="{6854A36A-C062-A444-9EA6-F9278E3C250C}" type="presOf" srcId="{21527889-AA7D-47F3-B94D-BBDC934590BB}" destId="{2F149D46-AC71-554D-8AD9-0D17675A4C71}" srcOrd="0" destOrd="0" presId="urn:microsoft.com/office/officeart/2005/8/layout/process4"/>
    <dgm:cxn modelId="{DD96436C-18BE-D644-9D3B-F3A71EBAAAE1}" type="presOf" srcId="{60F0A870-9FD2-4CBB-9D8A-B2B7D30419F9}" destId="{7C90FEED-56CE-254C-A3FB-194CD9194FBE}" srcOrd="0" destOrd="0" presId="urn:microsoft.com/office/officeart/2005/8/layout/process4"/>
    <dgm:cxn modelId="{806DE16C-8DEC-0646-81A1-64B580654E8E}" type="presOf" srcId="{491A7898-7781-415B-9AEB-0872B2966ECB}" destId="{1433F80F-0979-6645-89B5-98B9273636DB}" srcOrd="0" destOrd="0" presId="urn:microsoft.com/office/officeart/2005/8/layout/process4"/>
    <dgm:cxn modelId="{71622A8B-5292-428C-AB60-170E6BD904C7}" srcId="{21527889-AA7D-47F3-B94D-BBDC934590BB}" destId="{491A7898-7781-415B-9AEB-0872B2966ECB}" srcOrd="0" destOrd="0" parTransId="{C7A29E21-F125-4696-9C7B-53E3EE4B7EDF}" sibTransId="{A6A25DB2-0EF2-4037-B3D9-FCC646FBB282}"/>
    <dgm:cxn modelId="{12C8C58D-A9D2-41B3-95D4-735C21CE9A40}" srcId="{491A7898-7781-415B-9AEB-0872B2966ECB}" destId="{9F6867D6-00E0-4BE6-951E-72452E22A774}" srcOrd="0" destOrd="0" parTransId="{90C02E5A-D567-4195-B5FA-8B62FA72F5B5}" sibTransId="{BC545F4D-F166-4D38-B45F-C57EFC21D3EC}"/>
    <dgm:cxn modelId="{D3DEAB92-ABB5-DE4E-B9AE-E78A10E79F02}" type="presOf" srcId="{491A7898-7781-415B-9AEB-0872B2966ECB}" destId="{B9356483-50ED-2043-9C61-0B9D1F0EF4F2}" srcOrd="1" destOrd="0" presId="urn:microsoft.com/office/officeart/2005/8/layout/process4"/>
    <dgm:cxn modelId="{3E4FCB93-9761-014F-9CE1-D69165FE5651}" type="presOf" srcId="{9F6867D6-00E0-4BE6-951E-72452E22A774}" destId="{1651ADD9-CE85-CD42-9DE5-CFF97AA9B573}" srcOrd="0" destOrd="0" presId="urn:microsoft.com/office/officeart/2005/8/layout/process4"/>
    <dgm:cxn modelId="{2C16D6F4-5B2D-4C30-AA37-5E08DFEC24EA}" srcId="{491A7898-7781-415B-9AEB-0872B2966ECB}" destId="{3DDBC084-5C14-46DD-908E-B556A2430E31}" srcOrd="1" destOrd="0" parTransId="{A13EB118-B7F1-446C-8FB1-C72C3130DB42}" sibTransId="{9E35F377-0D92-4CDD-80EB-24EBF10BCAEA}"/>
    <dgm:cxn modelId="{9376C3FC-89A1-4A18-91A9-9D0BB06E81FC}" srcId="{21527889-AA7D-47F3-B94D-BBDC934590BB}" destId="{60F0A870-9FD2-4CBB-9D8A-B2B7D30419F9}" srcOrd="1" destOrd="0" parTransId="{7E07B1C2-0383-4019-A815-D56DF7D09487}" sibTransId="{1910AE42-A140-4216-805D-5627462D75C1}"/>
    <dgm:cxn modelId="{AA5738FB-B080-FD46-96B2-297355EC6D97}" type="presParOf" srcId="{2F149D46-AC71-554D-8AD9-0D17675A4C71}" destId="{88C0340F-2337-F442-8ADE-E9EC4CFDFC16}" srcOrd="0" destOrd="0" presId="urn:microsoft.com/office/officeart/2005/8/layout/process4"/>
    <dgm:cxn modelId="{441AD190-FCD4-0B4E-B03A-636C683734C8}" type="presParOf" srcId="{88C0340F-2337-F442-8ADE-E9EC4CFDFC16}" destId="{7C90FEED-56CE-254C-A3FB-194CD9194FBE}" srcOrd="0" destOrd="0" presId="urn:microsoft.com/office/officeart/2005/8/layout/process4"/>
    <dgm:cxn modelId="{FEA603AC-B983-DA42-9ECC-29FE2A48E5C9}" type="presParOf" srcId="{2F149D46-AC71-554D-8AD9-0D17675A4C71}" destId="{C130D0A5-0547-994D-A305-8790A6CBED57}" srcOrd="1" destOrd="0" presId="urn:microsoft.com/office/officeart/2005/8/layout/process4"/>
    <dgm:cxn modelId="{383FC1F2-4FA0-1F4F-8787-77A36C0934B1}" type="presParOf" srcId="{2F149D46-AC71-554D-8AD9-0D17675A4C71}" destId="{CBDED440-8269-B544-8C40-F79997819684}" srcOrd="2" destOrd="0" presId="urn:microsoft.com/office/officeart/2005/8/layout/process4"/>
    <dgm:cxn modelId="{39901708-6A37-8140-A2A8-C4D1FF65902E}" type="presParOf" srcId="{CBDED440-8269-B544-8C40-F79997819684}" destId="{1433F80F-0979-6645-89B5-98B9273636DB}" srcOrd="0" destOrd="0" presId="urn:microsoft.com/office/officeart/2005/8/layout/process4"/>
    <dgm:cxn modelId="{DF8D8C87-7FC0-9444-B3CB-B822ECD54D7B}" type="presParOf" srcId="{CBDED440-8269-B544-8C40-F79997819684}" destId="{B9356483-50ED-2043-9C61-0B9D1F0EF4F2}" srcOrd="1" destOrd="0" presId="urn:microsoft.com/office/officeart/2005/8/layout/process4"/>
    <dgm:cxn modelId="{D4CBA03C-9843-3B4C-932F-737B182DCEE6}" type="presParOf" srcId="{CBDED440-8269-B544-8C40-F79997819684}" destId="{B07D7F3D-12AA-5248-98BA-7C05E7FEC07F}" srcOrd="2" destOrd="0" presId="urn:microsoft.com/office/officeart/2005/8/layout/process4"/>
    <dgm:cxn modelId="{8262E177-D290-1846-B4D1-4DEBEF2DD14C}" type="presParOf" srcId="{B07D7F3D-12AA-5248-98BA-7C05E7FEC07F}" destId="{1651ADD9-CE85-CD42-9DE5-CFF97AA9B573}" srcOrd="0" destOrd="0" presId="urn:microsoft.com/office/officeart/2005/8/layout/process4"/>
    <dgm:cxn modelId="{132A9B47-A859-6B4D-826A-F758967C5EFC}" type="presParOf" srcId="{B07D7F3D-12AA-5248-98BA-7C05E7FEC07F}" destId="{9057539A-BA48-F54A-AAC0-EE73F09F2F5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E2073-1598-4A45-B512-3DFA3948955A}">
      <dsp:nvSpPr>
        <dsp:cNvPr id="0" name=""/>
        <dsp:cNvSpPr/>
      </dsp:nvSpPr>
      <dsp:spPr>
        <a:xfrm>
          <a:off x="2425677" y="657837"/>
          <a:ext cx="4394245" cy="439424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3300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A4869-36A4-4069-8E37-EF6615495B01}">
      <dsp:nvSpPr>
        <dsp:cNvPr id="0" name=""/>
        <dsp:cNvSpPr/>
      </dsp:nvSpPr>
      <dsp:spPr>
        <a:xfrm>
          <a:off x="2425677" y="657837"/>
          <a:ext cx="4394245" cy="439424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3300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E0CBF-B580-401A-835D-C2B6902C4ED8}">
      <dsp:nvSpPr>
        <dsp:cNvPr id="0" name=""/>
        <dsp:cNvSpPr/>
      </dsp:nvSpPr>
      <dsp:spPr>
        <a:xfrm>
          <a:off x="2425677" y="657837"/>
          <a:ext cx="4394245" cy="4394245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3300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82BD4-DDF7-4655-AFDB-6D45CA92D056}">
      <dsp:nvSpPr>
        <dsp:cNvPr id="0" name=""/>
        <dsp:cNvSpPr/>
      </dsp:nvSpPr>
      <dsp:spPr>
        <a:xfrm>
          <a:off x="2425677" y="657837"/>
          <a:ext cx="4394245" cy="439424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3300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6251E-A5D4-4E1F-A5FD-4A2E3EA3527B}">
      <dsp:nvSpPr>
        <dsp:cNvPr id="0" name=""/>
        <dsp:cNvSpPr/>
      </dsp:nvSpPr>
      <dsp:spPr>
        <a:xfrm>
          <a:off x="3611562" y="1843722"/>
          <a:ext cx="2022475" cy="2022475"/>
        </a:xfrm>
        <a:prstGeom prst="ellipse">
          <a:avLst/>
        </a:prstGeom>
        <a:solidFill>
          <a:srgbClr val="FF00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>
              <a:latin typeface="Fighter" panose="00000500000000000000" pitchFamily="50" charset="0"/>
            </a:rPr>
            <a:t>Kvalitativ øvelse</a:t>
          </a:r>
        </a:p>
      </dsp:txBody>
      <dsp:txXfrm>
        <a:off x="3907747" y="2139907"/>
        <a:ext cx="1430105" cy="1430105"/>
      </dsp:txXfrm>
    </dsp:sp>
    <dsp:sp modelId="{958DD5B8-3678-49EB-9681-BF54B1600C69}">
      <dsp:nvSpPr>
        <dsp:cNvPr id="0" name=""/>
        <dsp:cNvSpPr/>
      </dsp:nvSpPr>
      <dsp:spPr>
        <a:xfrm>
          <a:off x="3914933" y="937"/>
          <a:ext cx="1415732" cy="1415732"/>
        </a:xfrm>
        <a:prstGeom prst="ellipse">
          <a:avLst/>
        </a:prstGeom>
        <a:solidFill>
          <a:srgbClr val="FF00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Fighter" panose="00000500000000000000" pitchFamily="50" charset="0"/>
            </a:rPr>
            <a:t>Interview</a:t>
          </a:r>
        </a:p>
      </dsp:txBody>
      <dsp:txXfrm>
        <a:off x="4122262" y="208266"/>
        <a:ext cx="1001074" cy="1001074"/>
      </dsp:txXfrm>
    </dsp:sp>
    <dsp:sp modelId="{E8673AE9-8400-41A6-99A5-B28301057CA1}">
      <dsp:nvSpPr>
        <dsp:cNvPr id="0" name=""/>
        <dsp:cNvSpPr/>
      </dsp:nvSpPr>
      <dsp:spPr>
        <a:xfrm>
          <a:off x="6061090" y="2147093"/>
          <a:ext cx="1415732" cy="1415732"/>
        </a:xfrm>
        <a:prstGeom prst="ellipse">
          <a:avLst/>
        </a:prstGeom>
        <a:solidFill>
          <a:srgbClr val="FF00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latin typeface="Fighter" panose="00000500000000000000" pitchFamily="50" charset="0"/>
            </a:rPr>
            <a:t>Transskribering</a:t>
          </a:r>
        </a:p>
      </dsp:txBody>
      <dsp:txXfrm>
        <a:off x="6268419" y="2354422"/>
        <a:ext cx="1001074" cy="1001074"/>
      </dsp:txXfrm>
    </dsp:sp>
    <dsp:sp modelId="{738894F4-AFC2-414E-8A41-4EA12C9327F1}">
      <dsp:nvSpPr>
        <dsp:cNvPr id="0" name=""/>
        <dsp:cNvSpPr/>
      </dsp:nvSpPr>
      <dsp:spPr>
        <a:xfrm>
          <a:off x="3914933" y="4293250"/>
          <a:ext cx="1415732" cy="1415732"/>
        </a:xfrm>
        <a:prstGeom prst="ellipse">
          <a:avLst/>
        </a:prstGeom>
        <a:solidFill>
          <a:srgbClr val="FF00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>
              <a:latin typeface="Fighter" panose="00000500000000000000" pitchFamily="50" charset="0"/>
            </a:rPr>
            <a:t>Kodning</a:t>
          </a:r>
        </a:p>
      </dsp:txBody>
      <dsp:txXfrm>
        <a:off x="4122262" y="4500579"/>
        <a:ext cx="1001074" cy="1001074"/>
      </dsp:txXfrm>
    </dsp:sp>
    <dsp:sp modelId="{64400241-E413-45D0-B14C-638C364A8D43}">
      <dsp:nvSpPr>
        <dsp:cNvPr id="0" name=""/>
        <dsp:cNvSpPr/>
      </dsp:nvSpPr>
      <dsp:spPr>
        <a:xfrm>
          <a:off x="1768777" y="2147093"/>
          <a:ext cx="1415732" cy="1415732"/>
        </a:xfrm>
        <a:prstGeom prst="ellipse">
          <a:avLst/>
        </a:prstGeom>
        <a:solidFill>
          <a:srgbClr val="FF00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>
              <a:latin typeface="Fighter" panose="00000500000000000000" pitchFamily="50" charset="0"/>
            </a:rPr>
            <a:t>Display</a:t>
          </a:r>
        </a:p>
      </dsp:txBody>
      <dsp:txXfrm>
        <a:off x="1976106" y="2354422"/>
        <a:ext cx="1001074" cy="1001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0FEED-56CE-254C-A3FB-194CD9194FBE}">
      <dsp:nvSpPr>
        <dsp:cNvPr id="0" name=""/>
        <dsp:cNvSpPr/>
      </dsp:nvSpPr>
      <dsp:spPr>
        <a:xfrm>
          <a:off x="0" y="2608495"/>
          <a:ext cx="3439655" cy="1711455"/>
        </a:xfrm>
        <a:prstGeom prst="rect">
          <a:avLst/>
        </a:prstGeom>
        <a:solidFill>
          <a:srgbClr val="330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Fighter" panose="00000500000000000000" pitchFamily="50" charset="0"/>
            </a:rPr>
            <a:t>Kvalitative data skal vurderes og fortolkes</a:t>
          </a:r>
          <a:endParaRPr lang="en-US" sz="2800" kern="1200" dirty="0">
            <a:latin typeface="Fighter" panose="00000500000000000000" pitchFamily="50" charset="0"/>
          </a:endParaRPr>
        </a:p>
      </dsp:txBody>
      <dsp:txXfrm>
        <a:off x="0" y="2608495"/>
        <a:ext cx="3439655" cy="1711455"/>
      </dsp:txXfrm>
    </dsp:sp>
    <dsp:sp modelId="{B9356483-50ED-2043-9C61-0B9D1F0EF4F2}">
      <dsp:nvSpPr>
        <dsp:cNvPr id="0" name=""/>
        <dsp:cNvSpPr/>
      </dsp:nvSpPr>
      <dsp:spPr>
        <a:xfrm rot="10800000">
          <a:off x="0" y="1948"/>
          <a:ext cx="3439655" cy="2632217"/>
        </a:xfrm>
        <a:prstGeom prst="upArrowCallout">
          <a:avLst/>
        </a:prstGeom>
        <a:solidFill>
          <a:srgbClr val="330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b="1" kern="1200" dirty="0">
              <a:latin typeface="Fighter" panose="00000500000000000000" pitchFamily="50" charset="0"/>
            </a:rPr>
            <a:t>Bløde data</a:t>
          </a:r>
          <a:endParaRPr lang="en-US" sz="3300" kern="1200" dirty="0">
            <a:latin typeface="Fighter" panose="00000500000000000000" pitchFamily="50" charset="0"/>
          </a:endParaRPr>
        </a:p>
      </dsp:txBody>
      <dsp:txXfrm rot="-10800000">
        <a:off x="0" y="1948"/>
        <a:ext cx="3439655" cy="923908"/>
      </dsp:txXfrm>
    </dsp:sp>
    <dsp:sp modelId="{1651ADD9-CE85-CD42-9DE5-CFF97AA9B573}">
      <dsp:nvSpPr>
        <dsp:cNvPr id="0" name=""/>
        <dsp:cNvSpPr/>
      </dsp:nvSpPr>
      <dsp:spPr>
        <a:xfrm>
          <a:off x="0" y="925857"/>
          <a:ext cx="1719827" cy="787033"/>
        </a:xfrm>
        <a:prstGeom prst="rect">
          <a:avLst/>
        </a:prstGeom>
        <a:solidFill>
          <a:srgbClr val="FF00FD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Fighter" panose="00000500000000000000" pitchFamily="50" charset="0"/>
            </a:rPr>
            <a:t>Interviews</a:t>
          </a:r>
          <a:r>
            <a:rPr lang="da-DK" sz="1200" kern="1200" dirty="0">
              <a:latin typeface="Fighter" panose="00000500000000000000" pitchFamily="50" charset="0"/>
            </a:rPr>
            <a:t>, samtaler, deltagerobservation</a:t>
          </a:r>
          <a:endParaRPr lang="en-US" sz="1200" kern="1200" dirty="0">
            <a:latin typeface="Fighter" panose="00000500000000000000" pitchFamily="50" charset="0"/>
          </a:endParaRPr>
        </a:p>
      </dsp:txBody>
      <dsp:txXfrm>
        <a:off x="0" y="925857"/>
        <a:ext cx="1719827" cy="787033"/>
      </dsp:txXfrm>
    </dsp:sp>
    <dsp:sp modelId="{9057539A-BA48-F54A-AAC0-EE73F09F2F59}">
      <dsp:nvSpPr>
        <dsp:cNvPr id="0" name=""/>
        <dsp:cNvSpPr/>
      </dsp:nvSpPr>
      <dsp:spPr>
        <a:xfrm>
          <a:off x="1719827" y="925857"/>
          <a:ext cx="1719827" cy="787033"/>
        </a:xfrm>
        <a:prstGeom prst="rect">
          <a:avLst/>
        </a:prstGeom>
        <a:solidFill>
          <a:srgbClr val="FF00FD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Fighter" panose="00000500000000000000" pitchFamily="50" charset="0"/>
            </a:rPr>
            <a:t>Analyse af artikler eller tv-programmer</a:t>
          </a:r>
          <a:endParaRPr lang="en-US" sz="1200" kern="1200" dirty="0">
            <a:latin typeface="Fighter" panose="00000500000000000000" pitchFamily="50" charset="0"/>
          </a:endParaRPr>
        </a:p>
      </dsp:txBody>
      <dsp:txXfrm>
        <a:off x="1719827" y="925857"/>
        <a:ext cx="1719827" cy="78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E0F6-53B9-4C09-B0DE-3265D1E9020B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0103-8591-4EB7-8662-9F994EEB7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92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Statistik fra Rapporten Unges alkoholvaner i Danmark 2021 (https://www.cancer.dk/dyn/resources/File/file/0/9840/1661239951/unges-alkoholvaner-i-danmark-2021-final2.pdf)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D0103-8591-4EB7-8662-9F994EEB7CF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65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A1BDF-A273-36BD-9B9F-D80CB89DF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8B0318E-AC19-38AE-4F76-C722780CE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1A6725-9D84-7036-2545-B58C2DD2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177CF9-72DE-A034-02FB-ADC08F5C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8928AD-56A5-4630-9F29-3F2B8E95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33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57713-858E-6E8B-F0BD-A824E2B4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35C5DD-0A11-3236-2920-F5BBB48DA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9FA6BA-AAB0-DEF3-E832-11773193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3214B4-ADE6-C3A6-9D59-869D0089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3A0D62-238B-0AC1-9707-CCDD70CD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39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0A2AB72-614F-EE83-2D06-C5504EB55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A34B5B8-7105-10AF-F0C8-3A472A430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F14D01-EB47-4725-5940-158E91C6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6DA04-AF1C-E3C0-987C-263385B5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41E2AA-80BA-CB7D-FA16-860BB153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62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7AF3A-E74E-505C-1C0A-02A61DEF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A39D1F-5EFA-E438-D9D7-26960A042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E13901-4636-28B5-2A9B-E197F6F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D0C51A-178A-B22C-3AC3-C67BC9DE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440480-3F16-7713-C0FF-FA22ACF5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03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85A4-A853-E302-7803-4BC8DCDE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90F8B3-0AA8-D2B6-C54A-9F220AF7A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1043E1-835D-DED1-A002-B47465F9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7E56D4-7BA1-921D-972B-E04026C3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21C6A9-18DD-6B6D-802E-3A06B32F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33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D563D-032C-00AB-36AA-8BFA2BFF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C15661-804D-629E-BDD4-E99C5769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74F709F-E003-AB0D-2723-207B97F2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3AD9BD-CD45-9462-8ED1-8AF59B80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907D85-8A23-320D-43C4-9E5DB1AC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CCA7EC-A457-8050-2396-45FC2C3C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30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26BBC-44B7-4482-1E45-4FF242B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5F873F-AB24-5708-8DDE-ABF96476A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3F8EBF-C03D-D5DF-FE61-F519BD7E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70B5D5A-DED0-E2E7-A37C-0299E24FB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714B03-84FA-AE27-4949-9E666D267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E27DF9-CB98-0E12-4140-6CF31C4A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D9BA4AD-9187-D9A1-58F7-B4402040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A380C2F-4FEE-CFAB-860E-E07B70A4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3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91395-CBE2-5085-3C37-C420C210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3A3A4CC-04B6-A323-9A8C-0CF4708A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0156B3D-5184-9748-8025-9E1414F0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CB2597-DFE8-1204-43E2-90164B49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68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5A89EC-D4B1-A1BC-E6C7-A2ED9C10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1552976-676E-5F21-0AE9-E6314291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3DF7022-C7B7-0E0A-C84F-D495D2DD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65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75647-FA00-D070-0005-5D74B5D6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B406A7-C5B7-76A6-EA11-F847956F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FAFDCA-60C2-7A59-B9D2-EBC458D3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9F8F34-9D41-C9AA-86F5-6C79EAE4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B93B9A-93E2-6230-8E9A-A9C3688E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CEE8BC-9818-CC6F-76B1-CE2613DA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57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D9251-4D52-A4AC-1742-F99E8D3E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2C04B98-D5B9-C678-B3F4-21E55BE2E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BB6CE6-3E46-BBCB-BF53-643291B3E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7E1AAB-2611-EF1B-FE95-5F80CBE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15C571-D962-59E1-E499-A60D8543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2C2033-6B75-D370-C765-8ABFAF7B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85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4A8383C-BE94-FB8D-7D7F-975D8814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B5C2B1-E882-CF2A-2463-23112C437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FF27ED-45FA-C15F-11D5-5560CFF3D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10A5-3877-470B-831F-B93FE3FA3061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2688E0-A403-8BA6-C146-6EF09EF8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D260E9-54E5-7324-CA47-F71B2F106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6C0C-6822-454E-A5F8-760D0F62C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98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rlingske.dk/metropol/over-halvdelen-af-unge-i-hovedstaden-foler-sig-presset-til-at-drikke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9E215-A8CD-FE65-01E5-044A9BC64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49C650-6FBC-3877-F8E3-9C02E7EA6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6F715C4-C119-A789-33B2-B88015B9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-4" y="-21566"/>
            <a:ext cx="12192000" cy="6901132"/>
          </a:xfrm>
          <a:prstGeom prst="rect">
            <a:avLst/>
          </a:prstGeom>
          <a:solidFill>
            <a:srgbClr val="3300DB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EC755-E6A4-3FC1-0757-FF5385EC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F519E5FC-C422-04A6-ED6C-2D3836F90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D4729D7-DCE1-8597-34C7-646580658A1C}"/>
              </a:ext>
            </a:extLst>
          </p:cNvPr>
          <p:cNvSpPr txBox="1">
            <a:spLocks/>
          </p:cNvSpPr>
          <p:nvPr/>
        </p:nvSpPr>
        <p:spPr>
          <a:xfrm>
            <a:off x="1523996" y="425444"/>
            <a:ext cx="9144000" cy="641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4400" b="1" dirty="0">
                <a:latin typeface="Fighter" panose="00000500000000000000" pitchFamily="50" charset="0"/>
              </a:rPr>
              <a:t>Den kvalitative metode</a:t>
            </a:r>
            <a:endParaRPr lang="da-DK" sz="4400" dirty="0">
              <a:latin typeface="Fighter" panose="00000500000000000000" pitchFamily="50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4A73B82-DE51-495F-3523-3580D3ABF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130054"/>
              </p:ext>
            </p:extLst>
          </p:nvPr>
        </p:nvGraphicFramePr>
        <p:xfrm>
          <a:off x="914400" y="1067179"/>
          <a:ext cx="9245600" cy="570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405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CC643-EE10-951E-D76C-EFA845F7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382204-38E8-D98D-8BF6-7B8E87E4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6EEDB6D-190B-B0FF-7A46-9B7C8A6F1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A1A44-8AC7-6BD6-6F6A-37851063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B1E1C5F5-B73B-80B5-22EB-446753F36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B9B0B1E-2B71-BA5E-077F-E873C31A1B6D}"/>
              </a:ext>
            </a:extLst>
          </p:cNvPr>
          <p:cNvSpPr txBox="1"/>
          <p:nvPr/>
        </p:nvSpPr>
        <p:spPr>
          <a:xfrm>
            <a:off x="3032450" y="443131"/>
            <a:ext cx="545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Hvad er kvalitativ metode?</a:t>
            </a:r>
          </a:p>
        </p:txBody>
      </p:sp>
      <p:graphicFrame>
        <p:nvGraphicFramePr>
          <p:cNvPr id="8" name="Google Shape;274;p4">
            <a:extLst>
              <a:ext uri="{FF2B5EF4-FFF2-40B4-BE49-F238E27FC236}">
                <a16:creationId xmlns:a16="http://schemas.microsoft.com/office/drawing/2014/main" id="{80CE3B0E-8375-F107-8ACD-0FA669C6F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350656"/>
              </p:ext>
            </p:extLst>
          </p:nvPr>
        </p:nvGraphicFramePr>
        <p:xfrm>
          <a:off x="6969811" y="1162843"/>
          <a:ext cx="3439655" cy="432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5FDA10B7-B05D-FC5C-8FA5-B5727354AC5E}"/>
              </a:ext>
            </a:extLst>
          </p:cNvPr>
          <p:cNvSpPr txBox="1"/>
          <p:nvPr/>
        </p:nvSpPr>
        <p:spPr>
          <a:xfrm>
            <a:off x="650240" y="1513840"/>
            <a:ext cx="537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Den kvalitative metode behandler bløde data, det kan eksempelvis være i form af: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Semistrukturerede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Fokusgruppeinterviews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Deltagerobservationer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0E8E346-89AA-9444-5F9F-9C9F9E1ECBAE}"/>
              </a:ext>
            </a:extLst>
          </p:cNvPr>
          <p:cNvSpPr txBox="1"/>
          <p:nvPr/>
        </p:nvSpPr>
        <p:spPr>
          <a:xfrm>
            <a:off x="650239" y="3447256"/>
            <a:ext cx="537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Det er altså når man undersøger emner på en bestemt måde, der er svær at kvantificere eller måle i 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Derfor kræver det forskellige greb, der gør, at man kan vurdere og fortolke de data man indsamler.</a:t>
            </a:r>
          </a:p>
        </p:txBody>
      </p:sp>
    </p:spTree>
    <p:extLst>
      <p:ext uri="{BB962C8B-B14F-4D97-AF65-F5344CB8AC3E}">
        <p14:creationId xmlns:p14="http://schemas.microsoft.com/office/powerpoint/2010/main" val="18871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0E488-32C3-3951-25C9-C7F0E66D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70061-BF0A-8792-818C-0B58A70A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8431AC-0039-07F2-2133-1A33C25D1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6F0BA-99B8-E6B7-3259-81815AE29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580608CF-4FB5-0257-B57F-C84551916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8B11938-72FB-6E7F-03B6-DF2A3504F8A1}"/>
              </a:ext>
            </a:extLst>
          </p:cNvPr>
          <p:cNvSpPr txBox="1"/>
          <p:nvPr/>
        </p:nvSpPr>
        <p:spPr>
          <a:xfrm>
            <a:off x="0" y="443131"/>
            <a:ext cx="1207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Fighter" panose="00000500000000000000" pitchFamily="50" charset="0"/>
              </a:rPr>
              <a:t>Den kvalitative metode er modsætningen til den kvantitative metode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D49B340-6996-2606-A27B-18E43A01D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1" y="1319558"/>
            <a:ext cx="5636075" cy="395094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006868D-649D-7D6E-DB00-3D97F054F623}"/>
              </a:ext>
            </a:extLst>
          </p:cNvPr>
          <p:cNvSpPr txBox="1"/>
          <p:nvPr/>
        </p:nvSpPr>
        <p:spPr>
          <a:xfrm>
            <a:off x="6535966" y="1319558"/>
            <a:ext cx="5067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Den kvantitative metode behandler hårde data. Det kan eksempelvis være i form af: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Spørgeskemaundersøgelser, statistiske data (tabeller, grafer osv.)</a:t>
            </a:r>
          </a:p>
          <a:p>
            <a:endParaRPr lang="da-DK" dirty="0">
              <a:latin typeface="Fighter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Fighter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I figuren ses et eksempel på den kvantitative metode, hvor det bliver målt i procenter, hvor gamle respondenterne var, første gang, de drak en hel genstand.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Fighter" panose="00000500000000000000" pitchFamily="50" charset="0"/>
              </a:rPr>
              <a:t>Det adskiller sig dermed fra den kvalitative metode.</a:t>
            </a:r>
          </a:p>
        </p:txBody>
      </p:sp>
    </p:spTree>
    <p:extLst>
      <p:ext uri="{BB962C8B-B14F-4D97-AF65-F5344CB8AC3E}">
        <p14:creationId xmlns:p14="http://schemas.microsoft.com/office/powerpoint/2010/main" val="339628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5C66C-C27A-C7A0-FE5B-C60BB2AD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CBFBAB-117C-5965-571F-030C5152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6C7B42-599D-2C97-6F06-5392A4E8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4E75A-AF36-6454-C93D-775920AA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5515C0CE-EE63-E401-623A-8D50F3DE6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CB6E257-4C9A-0E47-CB54-BF374F06A671}"/>
              </a:ext>
            </a:extLst>
          </p:cNvPr>
          <p:cNvSpPr txBox="1"/>
          <p:nvPr/>
        </p:nvSpPr>
        <p:spPr>
          <a:xfrm>
            <a:off x="1358793" y="551790"/>
            <a:ext cx="880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FE04B59-30CD-64E1-5359-DEFD25784D0D}"/>
              </a:ext>
            </a:extLst>
          </p:cNvPr>
          <p:cNvSpPr txBox="1"/>
          <p:nvPr/>
        </p:nvSpPr>
        <p:spPr>
          <a:xfrm>
            <a:off x="838200" y="1086803"/>
            <a:ext cx="102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05E12FB-811B-A90E-D5AA-DE9BAD56426A}"/>
              </a:ext>
            </a:extLst>
          </p:cNvPr>
          <p:cNvSpPr txBox="1"/>
          <p:nvPr/>
        </p:nvSpPr>
        <p:spPr>
          <a:xfrm>
            <a:off x="985283" y="1627158"/>
            <a:ext cx="844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3300DB"/>
                </a:solidFill>
                <a:latin typeface="Fighter" panose="00000500000000000000" pitchFamily="50" charset="0"/>
              </a:rPr>
              <a:t>Et display – før, under og efter interviewet </a:t>
            </a:r>
          </a:p>
        </p:txBody>
      </p:sp>
      <p:graphicFrame>
        <p:nvGraphicFramePr>
          <p:cNvPr id="10" name="Google Shape;286;p6">
            <a:extLst>
              <a:ext uri="{FF2B5EF4-FFF2-40B4-BE49-F238E27FC236}">
                <a16:creationId xmlns:a16="http://schemas.microsoft.com/office/drawing/2014/main" id="{5FA5474D-E05A-E81F-39F8-54EA100E3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812862"/>
              </p:ext>
            </p:extLst>
          </p:nvPr>
        </p:nvGraphicFramePr>
        <p:xfrm>
          <a:off x="985283" y="2158514"/>
          <a:ext cx="7363484" cy="38645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67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81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>
                          <a:solidFill>
                            <a:srgbClr val="FF00FD"/>
                          </a:solidFill>
                          <a:latin typeface="Fighter" panose="00000500000000000000" pitchFamily="50" charset="0"/>
                        </a:rPr>
                        <a:t>Frontstage</a:t>
                      </a:r>
                      <a:endParaRPr sz="2400" u="none" strike="noStrike" cap="none" dirty="0">
                        <a:solidFill>
                          <a:srgbClr val="FF00FD"/>
                        </a:solidFill>
                        <a:latin typeface="Fighter" panose="00000500000000000000" pitchFamily="50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9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9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1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>
                          <a:solidFill>
                            <a:srgbClr val="3300DB"/>
                          </a:solidFill>
                          <a:latin typeface="Fighter" panose="00000500000000000000" pitchFamily="50" charset="0"/>
                        </a:rPr>
                        <a:t>Backstage</a:t>
                      </a:r>
                      <a:endParaRPr sz="2400" u="none" strike="noStrike" cap="none" dirty="0">
                        <a:solidFill>
                          <a:srgbClr val="3300DB"/>
                        </a:solidFill>
                        <a:latin typeface="Fighter" panose="00000500000000000000" pitchFamily="50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9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9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/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1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>
                          <a:solidFill>
                            <a:srgbClr val="FF00FD"/>
                          </a:solidFill>
                          <a:latin typeface="Fighter" panose="00000500000000000000" pitchFamily="50" charset="0"/>
                        </a:rPr>
                        <a:t>Anerkendelse</a:t>
                      </a:r>
                      <a:endParaRPr sz="2400" u="none" strike="noStrike" cap="none" dirty="0">
                        <a:solidFill>
                          <a:srgbClr val="FF00FD"/>
                        </a:solidFill>
                        <a:latin typeface="Fighter" panose="00000500000000000000" pitchFamily="50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/>
                        <a:t> </a:t>
                      </a:r>
                      <a:endParaRPr sz="2900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/>
                        <a:t> </a:t>
                      </a:r>
                      <a:endParaRPr sz="2900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400" u="none" strike="noStrike" cap="none" dirty="0"/>
                        <a:t> 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6605" marR="1466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5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9F4A4-F320-C964-9962-F6C58A90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2AB9B-3F74-59A2-66A6-C7DA3354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B317B4-CE04-0D58-A052-F9AA46346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5D42E-3BE3-F2AE-391F-8CDCF7E23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198A387C-7842-2491-B311-D69D9C53B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9448DA8-1B48-7989-5425-5BC0B8A45266}"/>
              </a:ext>
            </a:extLst>
          </p:cNvPr>
          <p:cNvSpPr txBox="1"/>
          <p:nvPr/>
        </p:nvSpPr>
        <p:spPr>
          <a:xfrm>
            <a:off x="1395466" y="493725"/>
            <a:ext cx="880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A9F52B0-5C39-68C3-C9F2-53E79D37F051}"/>
              </a:ext>
            </a:extLst>
          </p:cNvPr>
          <p:cNvSpPr txBox="1"/>
          <p:nvPr/>
        </p:nvSpPr>
        <p:spPr>
          <a:xfrm>
            <a:off x="838200" y="1049686"/>
            <a:ext cx="1027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E06E591-D56C-16CF-80B2-E2BCBA906628}"/>
              </a:ext>
            </a:extLst>
          </p:cNvPr>
          <p:cNvSpPr txBox="1"/>
          <p:nvPr/>
        </p:nvSpPr>
        <p:spPr>
          <a:xfrm>
            <a:off x="768796" y="1906131"/>
            <a:ext cx="443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FD"/>
                </a:solidFill>
                <a:latin typeface="Fighter" panose="00000500000000000000" pitchFamily="50" charset="0"/>
              </a:rPr>
              <a:t>Hvad er et godt interview</a:t>
            </a:r>
            <a:r>
              <a:rPr lang="da-DK" sz="2000" b="1" dirty="0">
                <a:solidFill>
                  <a:srgbClr val="FF00FD"/>
                </a:solidFill>
                <a:latin typeface="Fighter" panose="00000500000000000000" pitchFamily="50" charset="0"/>
              </a:rPr>
              <a:t>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E940C53-4052-F337-0CF2-5FB6279CA464}"/>
              </a:ext>
            </a:extLst>
          </p:cNvPr>
          <p:cNvSpPr txBox="1"/>
          <p:nvPr/>
        </p:nvSpPr>
        <p:spPr>
          <a:xfrm>
            <a:off x="2617074" y="2419670"/>
            <a:ext cx="7348270" cy="224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4"/>
              <a:buFont typeface="Arial" panose="020B0604020202020204" pitchFamily="34" charset="0"/>
              <a:buChar char="•"/>
            </a:pPr>
            <a:r>
              <a:rPr lang="da-DK" sz="2200" dirty="0">
                <a:latin typeface="Fighter" panose="00000500000000000000" pitchFamily="50" charset="0"/>
              </a:rPr>
              <a:t>Velforberedt og researchet interviewguide</a:t>
            </a:r>
          </a:p>
          <a:p>
            <a:pPr marL="525780" lvl="0" indent="-4572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Arial" panose="020B0604020202020204" pitchFamily="34" charset="0"/>
              <a:buChar char="•"/>
            </a:pPr>
            <a:r>
              <a:rPr lang="da-DK" sz="2200" dirty="0">
                <a:latin typeface="Fighter" panose="00000500000000000000" pitchFamily="50" charset="0"/>
              </a:rPr>
              <a:t>Klare rammer for interviewet INDEN det startes</a:t>
            </a:r>
          </a:p>
          <a:p>
            <a:pPr marL="525780" lvl="0" indent="-4572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Arial" panose="020B0604020202020204" pitchFamily="34" charset="0"/>
              <a:buChar char="•"/>
            </a:pPr>
            <a:r>
              <a:rPr lang="da-DK" sz="2200" dirty="0">
                <a:latin typeface="Fighter" panose="00000500000000000000" pitchFamily="50" charset="0"/>
              </a:rPr>
              <a:t>Lytte og stille opfølgende spørgsmål – tryghed</a:t>
            </a:r>
          </a:p>
          <a:p>
            <a:pPr marL="525780" lvl="0" indent="-4572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24"/>
              <a:buFont typeface="Arial" panose="020B0604020202020204" pitchFamily="34" charset="0"/>
              <a:buChar char="•"/>
            </a:pPr>
            <a:r>
              <a:rPr lang="da-DK" sz="2200" dirty="0">
                <a:latin typeface="Fighter" panose="00000500000000000000" pitchFamily="50" charset="0"/>
              </a:rPr>
              <a:t>En god afslutning af interviewet</a:t>
            </a:r>
          </a:p>
        </p:txBody>
      </p:sp>
    </p:spTree>
    <p:extLst>
      <p:ext uri="{BB962C8B-B14F-4D97-AF65-F5344CB8AC3E}">
        <p14:creationId xmlns:p14="http://schemas.microsoft.com/office/powerpoint/2010/main" val="23002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199A7-FD3C-2672-9D78-33B2BE93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2D61C5-4B24-DE30-F99A-01BAD50FD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078E21-3C7F-303B-777E-0D1FAFE41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5F1089D-FC11-CC4E-5F8F-C1100D0C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7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729FF60A-7A40-D707-22C9-86B5147A9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1BFEDFC-8A5F-9EA0-1326-EB6C7C384A8A}"/>
              </a:ext>
            </a:extLst>
          </p:cNvPr>
          <p:cNvSpPr txBox="1"/>
          <p:nvPr/>
        </p:nvSpPr>
        <p:spPr>
          <a:xfrm>
            <a:off x="1327712" y="558982"/>
            <a:ext cx="908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36C574-DB37-A8A2-FC23-C8E8ACF1CF67}"/>
              </a:ext>
            </a:extLst>
          </p:cNvPr>
          <p:cNvSpPr txBox="1"/>
          <p:nvPr/>
        </p:nvSpPr>
        <p:spPr>
          <a:xfrm>
            <a:off x="692905" y="1047890"/>
            <a:ext cx="101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5A5B912-56E1-E901-991B-2441D88EC13B}"/>
              </a:ext>
            </a:extLst>
          </p:cNvPr>
          <p:cNvSpPr txBox="1"/>
          <p:nvPr/>
        </p:nvSpPr>
        <p:spPr>
          <a:xfrm>
            <a:off x="760288" y="1454651"/>
            <a:ext cx="206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3300DB"/>
                </a:solidFill>
                <a:latin typeface="Fighter" panose="00000500000000000000" pitchFamily="50" charset="0"/>
              </a:rPr>
              <a:t>Interviewguide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32697D8-547F-C0FF-E24F-33479ED4EFC9}"/>
              </a:ext>
            </a:extLst>
          </p:cNvPr>
          <p:cNvSpPr txBox="1"/>
          <p:nvPr/>
        </p:nvSpPr>
        <p:spPr>
          <a:xfrm>
            <a:off x="760289" y="1951672"/>
            <a:ext cx="9649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Når man skal udføre et interview er det vigtigt at have forberedt sig godt, og det kan man gøre med en interviewguide. </a:t>
            </a:r>
          </a:p>
          <a:p>
            <a:r>
              <a:rPr lang="da-DK" dirty="0">
                <a:latin typeface="Fighter" panose="00000500000000000000" pitchFamily="50" charset="0"/>
              </a:rPr>
              <a:t>Interviewguiden kan hjælpe intervieweren med at blive på sporet og få spurgt ind til relevante områder, inden for det felt, man ønsker at undersøge. Eksempler på spørgsmål, der kan indgå i en interviewguide kan være: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FBE22EB-ABCE-C000-D5BB-DC946A67909E}"/>
              </a:ext>
            </a:extLst>
          </p:cNvPr>
          <p:cNvSpPr txBox="1"/>
          <p:nvPr/>
        </p:nvSpPr>
        <p:spPr>
          <a:xfrm>
            <a:off x="838200" y="3555047"/>
            <a:ext cx="9359757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Fortæl lidt om det forhold til alkohol – hvor ofte drikker du?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Beskriv en typisk situation, hvor du ville indtage alkohol?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Beskriv situationer, hvor du ikke ville indtage alkohol?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Hvor gammel var du første gang, du drak dig fuld? Beskriv evt. situationen.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Hvor meget drikker du typisk, når du indtager alkohol?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dirty="0">
                <a:latin typeface="Fighter" panose="00000500000000000000" pitchFamily="50" charset="0"/>
              </a:rPr>
              <a:t>Hvad er afgørende for, hvor meget du drikker?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96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B6925-1018-20B4-A51B-BBEA13BF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E0921A-6A1D-B5AD-1F73-8B12980C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6D919E2-698D-7B35-EA47-C01447D22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9294A-29CC-164D-7076-5883F87D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A9FA827D-F220-B4D8-1C2C-19EDE6AE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CB3C264-6131-ABE2-9F69-11F7E7C08A55}"/>
              </a:ext>
            </a:extLst>
          </p:cNvPr>
          <p:cNvSpPr txBox="1"/>
          <p:nvPr/>
        </p:nvSpPr>
        <p:spPr>
          <a:xfrm>
            <a:off x="1395466" y="572018"/>
            <a:ext cx="880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7EB0F4E-CA1C-7BF9-2E18-EEC76E33EAB3}"/>
              </a:ext>
            </a:extLst>
          </p:cNvPr>
          <p:cNvSpPr txBox="1"/>
          <p:nvPr/>
        </p:nvSpPr>
        <p:spPr>
          <a:xfrm>
            <a:off x="578498" y="1048306"/>
            <a:ext cx="1021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6B01AED-1852-DECF-75D6-864963E10EFC}"/>
              </a:ext>
            </a:extLst>
          </p:cNvPr>
          <p:cNvSpPr txBox="1"/>
          <p:nvPr/>
        </p:nvSpPr>
        <p:spPr>
          <a:xfrm>
            <a:off x="760288" y="1454651"/>
            <a:ext cx="207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FD"/>
                </a:solidFill>
                <a:latin typeface="Fighter" panose="00000500000000000000" pitchFamily="50" charset="0"/>
              </a:rPr>
              <a:t>Transskribering</a:t>
            </a:r>
            <a:r>
              <a:rPr lang="da-DK" sz="2000" b="1" dirty="0">
                <a:latin typeface="Fighter" panose="00000500000000000000" pitchFamily="50" charset="0"/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8629E8D-6B2F-7368-9D4A-62367934FA6D}"/>
              </a:ext>
            </a:extLst>
          </p:cNvPr>
          <p:cNvSpPr txBox="1"/>
          <p:nvPr/>
        </p:nvSpPr>
        <p:spPr>
          <a:xfrm>
            <a:off x="760289" y="1917846"/>
            <a:ext cx="9649177" cy="412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Fighter" panose="00000500000000000000" pitchFamily="50" charset="0"/>
              </a:rPr>
              <a:t>Når interviewet er afholdt skal det transskriberes, ud fra den lydfil I har optaget under interviewet.</a:t>
            </a:r>
          </a:p>
          <a:p>
            <a:r>
              <a:rPr lang="da-DK" sz="1600" dirty="0">
                <a:latin typeface="Fighter" panose="00000500000000000000" pitchFamily="50" charset="0"/>
              </a:rPr>
              <a:t>En transskribering består af: </a:t>
            </a:r>
          </a:p>
          <a:p>
            <a:endParaRPr lang="da-DK" sz="1600" dirty="0">
              <a:latin typeface="Fighter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Fighter" panose="00000500000000000000" pitchFamily="50" charset="0"/>
              </a:rPr>
              <a:t>Det talte skrives direkte ned i et dokument, så det kan anvendes i undersøgelsen.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Fighter" panose="00000500000000000000" pitchFamily="50" charset="0"/>
              </a:rPr>
              <a:t>Man må gerne ændre ordstillingen, så sætningen giver mening, men det må aldrig ændre betydningen af det talte.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Fighter" panose="00000500000000000000" pitchFamily="50" charset="0"/>
              </a:rPr>
              <a:t>Alt efter, hvad der undersøges kan noget som ”Hmm”, ”</a:t>
            </a:r>
            <a:r>
              <a:rPr lang="da-DK" sz="1600" dirty="0" err="1">
                <a:latin typeface="Fighter" panose="00000500000000000000" pitchFamily="50" charset="0"/>
              </a:rPr>
              <a:t>øhh</a:t>
            </a:r>
            <a:r>
              <a:rPr lang="da-DK" sz="1600" dirty="0">
                <a:latin typeface="Fighter" panose="00000500000000000000" pitchFamily="50" charset="0"/>
              </a:rPr>
              <a:t>” osv. Udelades af transskriberingen. </a:t>
            </a:r>
          </a:p>
          <a:p>
            <a:endParaRPr lang="da-DK" sz="1600" dirty="0">
              <a:latin typeface="Fighter" panose="00000500000000000000" pitchFamily="50" charset="0"/>
            </a:endParaRPr>
          </a:p>
          <a:p>
            <a:r>
              <a:rPr lang="da-DK" sz="1600" dirty="0">
                <a:latin typeface="Fighter" panose="00000500000000000000" pitchFamily="50" charset="0"/>
              </a:rPr>
              <a:t>Tip: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Fighter" panose="00000500000000000000" pitchFamily="50" charset="0"/>
              </a:rPr>
              <a:t>Markér intervieweren i transskriberingen med </a:t>
            </a:r>
            <a:r>
              <a:rPr lang="da-DK" sz="1600" b="1" dirty="0">
                <a:latin typeface="Fighter" panose="00000500000000000000" pitchFamily="50" charset="0"/>
              </a:rPr>
              <a:t>fed</a:t>
            </a:r>
            <a:r>
              <a:rPr lang="da-DK" sz="1600" dirty="0">
                <a:latin typeface="Fighter" panose="00000500000000000000" pitchFamily="50" charset="0"/>
              </a:rPr>
              <a:t>, og undlad ved informanten. Skriv derudover med halvanden linjeafstand. Det gør det nemmere for jer at læse det bagefter.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Fighter" panose="00000500000000000000" pitchFamily="50" charset="0"/>
            </a:endParaRPr>
          </a:p>
          <a:p>
            <a:r>
              <a:rPr lang="da-DK" sz="1600" dirty="0">
                <a:latin typeface="Fighter" panose="00000500000000000000" pitchFamily="50" charset="0"/>
              </a:rPr>
              <a:t>Eksempel:</a:t>
            </a: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Fighter" panose="00000500000000000000" pitchFamily="50" charset="0"/>
              </a:rPr>
              <a:t>I: </a:t>
            </a:r>
            <a:r>
              <a:rPr lang="da-DK" sz="1600" dirty="0">
                <a:latin typeface="Fighter" panose="00000500000000000000" pitchFamily="50" charset="0"/>
              </a:rPr>
              <a:t> </a:t>
            </a:r>
            <a:r>
              <a:rPr lang="da-DK" sz="1600" b="1" dirty="0">
                <a:latin typeface="Fighter" panose="00000500000000000000" pitchFamily="50" charset="0"/>
              </a:rPr>
              <a:t>Hvor gammel var du første gang, du drak dig fuld?</a:t>
            </a:r>
            <a:endParaRPr lang="da-DK" sz="1600" dirty="0">
              <a:latin typeface="Fighter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da-DK" sz="1600" dirty="0">
                <a:latin typeface="Fighter" panose="00000500000000000000" pitchFamily="50" charset="0"/>
              </a:rPr>
              <a:t>A: Jeg var 15 år, første gang jeg drak mig fuld.</a:t>
            </a:r>
          </a:p>
        </p:txBody>
      </p:sp>
    </p:spTree>
    <p:extLst>
      <p:ext uri="{BB962C8B-B14F-4D97-AF65-F5344CB8AC3E}">
        <p14:creationId xmlns:p14="http://schemas.microsoft.com/office/powerpoint/2010/main" val="304623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81F70-A620-44A4-363D-9C4D0A35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91C28D-43C5-E0EF-9BA7-4804F7A7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1467C0-1D8E-8944-183B-320789504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45E60-B294-9CB3-6C52-065455B8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625A92C1-F82A-51BF-9E13-522BA3B2E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F42FE93-3DE4-C530-E2A7-6E440A4B0DFE}"/>
              </a:ext>
            </a:extLst>
          </p:cNvPr>
          <p:cNvSpPr txBox="1"/>
          <p:nvPr/>
        </p:nvSpPr>
        <p:spPr>
          <a:xfrm>
            <a:off x="1395466" y="551790"/>
            <a:ext cx="90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9A7BCBE-D9A4-8ACA-B6DF-161559897AF7}"/>
              </a:ext>
            </a:extLst>
          </p:cNvPr>
          <p:cNvSpPr txBox="1"/>
          <p:nvPr/>
        </p:nvSpPr>
        <p:spPr>
          <a:xfrm>
            <a:off x="838200" y="1055575"/>
            <a:ext cx="102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0F74987-8DD5-8EB7-F1BB-A922AD34EFF4}"/>
              </a:ext>
            </a:extLst>
          </p:cNvPr>
          <p:cNvSpPr txBox="1"/>
          <p:nvPr/>
        </p:nvSpPr>
        <p:spPr>
          <a:xfrm>
            <a:off x="760289" y="1454651"/>
            <a:ext cx="18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3300DB"/>
                </a:solidFill>
                <a:latin typeface="Fighter" panose="00000500000000000000" pitchFamily="50" charset="0"/>
              </a:rPr>
              <a:t>Kodning</a:t>
            </a:r>
            <a:r>
              <a:rPr lang="da-DK" sz="2400" b="1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004ED51-7AC7-3A12-F6CB-92A739AE3E24}"/>
              </a:ext>
            </a:extLst>
          </p:cNvPr>
          <p:cNvSpPr txBox="1"/>
          <p:nvPr/>
        </p:nvSpPr>
        <p:spPr>
          <a:xfrm>
            <a:off x="760289" y="1989698"/>
            <a:ext cx="1078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Fighter" panose="00000500000000000000" pitchFamily="50" charset="0"/>
              </a:rPr>
              <a:t>Ved kodningen af transskriberingen inddeles det talte i relevante emner, der er med til, at overskueliggøre dataene, som skal anvendes i den endelige analyse.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A3B32A5-938C-2DD2-971F-593848D9B1DF}"/>
              </a:ext>
            </a:extLst>
          </p:cNvPr>
          <p:cNvSpPr txBox="1"/>
          <p:nvPr/>
        </p:nvSpPr>
        <p:spPr>
          <a:xfrm>
            <a:off x="838200" y="3098302"/>
            <a:ext cx="9191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3300DB"/>
                </a:solidFill>
                <a:latin typeface="Fighter" panose="00000500000000000000" pitchFamily="50" charset="0"/>
              </a:rPr>
              <a:t>Fælles øvelse: </a:t>
            </a:r>
          </a:p>
          <a:p>
            <a:r>
              <a:rPr lang="da-DK" sz="2000" dirty="0">
                <a:latin typeface="Fighter" panose="00000500000000000000" pitchFamily="50" charset="0"/>
              </a:rPr>
              <a:t>18-årige Erik bliver interviewet til denne artikel, om alkoholkultur blandt unge:</a:t>
            </a:r>
          </a:p>
          <a:p>
            <a:r>
              <a:rPr lang="da-DK" sz="2000" dirty="0">
                <a:latin typeface="Fighter" panose="00000500000000000000" pitchFamily="50" charset="0"/>
                <a:hlinkClick r:id="rId5"/>
              </a:rPr>
              <a:t>https://www.berlingske.dk/metropol/over-halvdelen-af-unge-i-hovedstaden-foler-sig-presset-til-at-drikke</a:t>
            </a:r>
            <a:endParaRPr lang="da-DK" sz="2000" dirty="0">
              <a:latin typeface="Fighter" panose="00000500000000000000" pitchFamily="50" charset="0"/>
            </a:endParaRPr>
          </a:p>
          <a:p>
            <a:endParaRPr lang="da-DK" sz="2000" dirty="0">
              <a:latin typeface="Fighter" panose="00000500000000000000" pitchFamily="50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Prøv at farvekode interviewet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Gennemgå jeres inddelinger i plenum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5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682CA-2691-E870-EFBC-25C8764E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2517F0-AA0C-CFFF-CF7F-C0237756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3F60D6C-D531-25E8-E18D-9C14A7CA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9"/>
          <a:stretch/>
        </p:blipFill>
        <p:spPr>
          <a:xfrm>
            <a:off x="0" y="-43132"/>
            <a:ext cx="12192000" cy="69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C8326-23D1-2A50-E71A-B0271C608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6" y="5349875"/>
            <a:ext cx="1395473" cy="1266479"/>
          </a:xfrm>
          <a:prstGeom prst="rect">
            <a:avLst/>
          </a:prstGeom>
        </p:spPr>
      </p:pic>
      <p:pic>
        <p:nvPicPr>
          <p:cNvPr id="6" name="Pladsholder til indhold 9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F845C40A-B7BC-DB09-B952-EC5625E98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83114"/>
            <a:ext cx="3429000" cy="44944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9E799E1-3AAB-E5E0-0A87-9CB5E901B2F4}"/>
              </a:ext>
            </a:extLst>
          </p:cNvPr>
          <p:cNvSpPr txBox="1"/>
          <p:nvPr/>
        </p:nvSpPr>
        <p:spPr>
          <a:xfrm>
            <a:off x="1395466" y="559813"/>
            <a:ext cx="880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Fighter" panose="00000500000000000000" pitchFamily="50" charset="0"/>
              </a:rPr>
              <a:t>Kvalitativ øvelse: Et portræt af alkoholvaner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BC0C00E-FB75-A529-23B2-1ABF970B5B59}"/>
              </a:ext>
            </a:extLst>
          </p:cNvPr>
          <p:cNvSpPr txBox="1"/>
          <p:nvPr/>
        </p:nvSpPr>
        <p:spPr>
          <a:xfrm>
            <a:off x="838200" y="1086750"/>
            <a:ext cx="1020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Fighter" panose="00000500000000000000" pitchFamily="50" charset="0"/>
              </a:rPr>
              <a:t>I skal i denne øvelse anvende den kvalitative metode, til at tegne et portræt af alkoholvaner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C47A28B-9A4E-3DE6-F3ED-44A1715F6D2A}"/>
              </a:ext>
            </a:extLst>
          </p:cNvPr>
          <p:cNvSpPr txBox="1"/>
          <p:nvPr/>
        </p:nvSpPr>
        <p:spPr>
          <a:xfrm>
            <a:off x="760289" y="1660210"/>
            <a:ext cx="659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FD"/>
                </a:solidFill>
                <a:latin typeface="Fighter" panose="00000500000000000000" pitchFamily="50" charset="0"/>
              </a:rPr>
              <a:t>Resultatet: Portræt af alkoholvaner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61F1B14-72C3-108B-910F-BA11385B36D3}"/>
              </a:ext>
            </a:extLst>
          </p:cNvPr>
          <p:cNvSpPr txBox="1"/>
          <p:nvPr/>
        </p:nvSpPr>
        <p:spPr>
          <a:xfrm>
            <a:off x="760289" y="2085654"/>
            <a:ext cx="8332340" cy="372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Sæt jer sammen to og to. 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Lav en interviewguide og et display. I må gerne lade jer inspirere af eksemplerne i denne PowerPoint. 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Lav et interview af din makker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Transskriber interviewet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Kod transskriberingen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a-DK" sz="2000" dirty="0">
                <a:latin typeface="Fighter" panose="00000500000000000000" pitchFamily="50" charset="0"/>
              </a:rPr>
              <a:t>Lav et opsummerende portræt af respondentens alkoholvaner – anvend relevante faglige begreber. </a:t>
            </a:r>
          </a:p>
        </p:txBody>
      </p:sp>
    </p:spTree>
    <p:extLst>
      <p:ext uri="{BB962C8B-B14F-4D97-AF65-F5344CB8AC3E}">
        <p14:creationId xmlns:p14="http://schemas.microsoft.com/office/powerpoint/2010/main" val="377470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792</Words>
  <Application>Microsoft Office PowerPoint</Application>
  <PresentationFormat>Widescreen</PresentationFormat>
  <Paragraphs>95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Fighter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Kraeftens Bekaempelse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Alberte Emma Westh</dc:creator>
  <cp:lastModifiedBy>Alberte Emma Westh</cp:lastModifiedBy>
  <cp:revision>8</cp:revision>
  <dcterms:created xsi:type="dcterms:W3CDTF">2023-08-17T10:37:55Z</dcterms:created>
  <dcterms:modified xsi:type="dcterms:W3CDTF">2023-08-24T08:29:06Z</dcterms:modified>
</cp:coreProperties>
</file>